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2"/>
  </p:notesMasterIdLst>
  <p:handoutMasterIdLst>
    <p:handoutMasterId r:id="rId33"/>
  </p:handoutMasterIdLst>
  <p:sldIdLst>
    <p:sldId id="1803" r:id="rId2"/>
    <p:sldId id="939" r:id="rId3"/>
    <p:sldId id="2040" r:id="rId4"/>
    <p:sldId id="2044" r:id="rId5"/>
    <p:sldId id="2042" r:id="rId6"/>
    <p:sldId id="2045" r:id="rId7"/>
    <p:sldId id="1819" r:id="rId8"/>
    <p:sldId id="2036" r:id="rId9"/>
    <p:sldId id="2037" r:id="rId10"/>
    <p:sldId id="1795" r:id="rId11"/>
    <p:sldId id="2028" r:id="rId12"/>
    <p:sldId id="2027" r:id="rId13"/>
    <p:sldId id="2029" r:id="rId14"/>
    <p:sldId id="2030" r:id="rId15"/>
    <p:sldId id="2031" r:id="rId16"/>
    <p:sldId id="2032" r:id="rId17"/>
    <p:sldId id="2033" r:id="rId18"/>
    <p:sldId id="2034" r:id="rId19"/>
    <p:sldId id="2035" r:id="rId20"/>
    <p:sldId id="2017" r:id="rId21"/>
    <p:sldId id="2019" r:id="rId22"/>
    <p:sldId id="2020" r:id="rId23"/>
    <p:sldId id="2021" r:id="rId24"/>
    <p:sldId id="2015" r:id="rId25"/>
    <p:sldId id="2022" r:id="rId26"/>
    <p:sldId id="2023" r:id="rId27"/>
    <p:sldId id="2025" r:id="rId28"/>
    <p:sldId id="2024" r:id="rId29"/>
    <p:sldId id="1827" r:id="rId30"/>
    <p:sldId id="1270" r:id="rId3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2040"/>
            <p14:sldId id="2044"/>
            <p14:sldId id="2042"/>
            <p14:sldId id="2045"/>
            <p14:sldId id="1819"/>
            <p14:sldId id="2036"/>
            <p14:sldId id="2037"/>
            <p14:sldId id="1795"/>
            <p14:sldId id="2028"/>
            <p14:sldId id="2027"/>
            <p14:sldId id="2029"/>
            <p14:sldId id="2030"/>
            <p14:sldId id="2031"/>
            <p14:sldId id="2032"/>
            <p14:sldId id="2033"/>
            <p14:sldId id="2034"/>
            <p14:sldId id="2035"/>
            <p14:sldId id="2017"/>
            <p14:sldId id="2019"/>
            <p14:sldId id="2020"/>
            <p14:sldId id="2021"/>
            <p14:sldId id="2015"/>
            <p14:sldId id="2022"/>
            <p14:sldId id="2023"/>
            <p14:sldId id="2025"/>
            <p14:sldId id="2024"/>
            <p14:sldId id="182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FB8E20"/>
    <a:srgbClr val="C4DAD8"/>
    <a:srgbClr val="B58900"/>
    <a:srgbClr val="D4EBE9"/>
    <a:srgbClr val="5AB88F"/>
    <a:srgbClr val="1778B8"/>
    <a:srgbClr val="B04432"/>
    <a:srgbClr val="9E60B8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04"/>
    <p:restoredTop sz="96911" autoAdjust="0"/>
  </p:normalViewPr>
  <p:slideViewPr>
    <p:cSldViewPr snapToGrid="0" snapToObjects="1">
      <p:cViewPr varScale="1">
        <p:scale>
          <a:sx n="176" d="100"/>
          <a:sy n="176" d="100"/>
        </p:scale>
        <p:origin x="200" y="8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12.11.24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12.11.24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draußen, Gras, Himmel, Pflanze enthält.&#10;&#10;Automatisch generierte Beschreibung">
            <a:extLst>
              <a:ext uri="{FF2B5EF4-FFF2-40B4-BE49-F238E27FC236}">
                <a16:creationId xmlns:a16="http://schemas.microsoft.com/office/drawing/2014/main" id="{58551A4F-3CE4-545E-2C94-879BDE25F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70" y="-11173"/>
            <a:ext cx="9143999" cy="610262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International JavaScript Conference | Munich, November 12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9C06328-2E68-5F81-E812-8E6FF40415EB}"/>
              </a:ext>
            </a:extLst>
          </p:cNvPr>
          <p:cNvSpPr/>
          <p:nvPr/>
        </p:nvSpPr>
        <p:spPr>
          <a:xfrm>
            <a:off x="1" y="-9993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7381432-3503-5A80-D00E-210B0CF1B077}"/>
              </a:ext>
            </a:extLst>
          </p:cNvPr>
          <p:cNvGrpSpPr/>
          <p:nvPr/>
        </p:nvGrpSpPr>
        <p:grpSpPr>
          <a:xfrm>
            <a:off x="474953" y="46372"/>
            <a:ext cx="2824383" cy="906953"/>
            <a:chOff x="-941811" y="-1179767"/>
            <a:chExt cx="2824383" cy="906953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3E6830E-F86B-7BB0-E0C7-9195597DCFD8}"/>
                </a:ext>
              </a:extLst>
            </p:cNvPr>
            <p:cNvSpPr txBox="1"/>
            <p:nvPr/>
          </p:nvSpPr>
          <p:spPr>
            <a:xfrm>
              <a:off x="-941106" y="-1179767"/>
              <a:ext cx="2823678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E7627F9-20F7-FB5D-3785-7B71E7D23166}"/>
                </a:ext>
              </a:extLst>
            </p:cNvPr>
            <p:cNvSpPr txBox="1"/>
            <p:nvPr/>
          </p:nvSpPr>
          <p:spPr>
            <a:xfrm>
              <a:off x="-941811" y="-657535"/>
              <a:ext cx="2823678" cy="3847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85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85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8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800CB803-2D1B-EA71-9387-0FA09B70E5A1}"/>
              </a:ext>
            </a:extLst>
          </p:cNvPr>
          <p:cNvSpPr/>
          <p:nvPr/>
        </p:nvSpPr>
        <p:spPr>
          <a:xfrm>
            <a:off x="390531" y="1440714"/>
            <a:ext cx="44208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9F5A552-3D38-BB7D-7A6E-59028EAC4675}"/>
              </a:ext>
            </a:extLst>
          </p:cNvPr>
          <p:cNvSpPr txBox="1"/>
          <p:nvPr/>
        </p:nvSpPr>
        <p:spPr>
          <a:xfrm>
            <a:off x="2104863" y="2695227"/>
            <a:ext cx="63454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6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622E165-915E-787D-D569-29FBE756D67F}"/>
              </a:ext>
            </a:extLst>
          </p:cNvPr>
          <p:cNvSpPr txBox="1"/>
          <p:nvPr/>
        </p:nvSpPr>
        <p:spPr>
          <a:xfrm>
            <a:off x="363065" y="2974745"/>
            <a:ext cx="21815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72774B3-0CFD-6C75-C69B-5D596D38334E}"/>
              </a:ext>
            </a:extLst>
          </p:cNvPr>
          <p:cNvSpPr txBox="1"/>
          <p:nvPr/>
        </p:nvSpPr>
        <p:spPr>
          <a:xfrm>
            <a:off x="2649524" y="1071782"/>
            <a:ext cx="52561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C4DAD8"/>
                </a:solidFill>
                <a:latin typeface="Montserrat" charset="0"/>
                <a:ea typeface="Montserrat" charset="0"/>
                <a:cs typeface="Montserrat" charset="0"/>
              </a:rPr>
              <a:t>Modern</a:t>
            </a:r>
            <a:endParaRPr lang="de-DE" sz="55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C4DAD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484130C-1488-46E6-A6DF-303DB9D4370C}"/>
              </a:ext>
            </a:extLst>
          </p:cNvPr>
          <p:cNvSpPr txBox="1"/>
          <p:nvPr/>
        </p:nvSpPr>
        <p:spPr>
          <a:xfrm>
            <a:off x="4329881" y="1513497"/>
            <a:ext cx="352077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ln>
                  <a:solidFill>
                    <a:srgbClr val="C4DAD8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SPAs</a:t>
            </a:r>
            <a:endParaRPr lang="de-DE" sz="7200" b="1" dirty="0">
              <a:ln>
                <a:solidFill>
                  <a:srgbClr val="C4DAD8"/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41087DD-AAC2-CF9A-49FC-0319A53D559D}"/>
              </a:ext>
            </a:extLst>
          </p:cNvPr>
          <p:cNvSpPr txBox="1"/>
          <p:nvPr/>
        </p:nvSpPr>
        <p:spPr>
          <a:xfrm>
            <a:off x="4629106" y="3556825"/>
            <a:ext cx="269061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  <a:endParaRPr lang="de-DE" sz="48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E422207-E838-1858-03D8-32136C510D10}"/>
              </a:ext>
            </a:extLst>
          </p:cNvPr>
          <p:cNvSpPr txBox="1"/>
          <p:nvPr/>
        </p:nvSpPr>
        <p:spPr>
          <a:xfrm>
            <a:off x="474953" y="3592164"/>
            <a:ext cx="31630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Router</a:t>
            </a:r>
            <a:endParaRPr lang="de-DE" sz="5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02185-1A85-CB6C-5EEE-63827162F4F9}"/>
              </a:ext>
            </a:extLst>
          </p:cNvPr>
          <p:cNvSpPr txBox="1"/>
          <p:nvPr/>
        </p:nvSpPr>
        <p:spPr>
          <a:xfrm>
            <a:off x="2889836" y="3899325"/>
            <a:ext cx="2181572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http://localhost:24080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6ACA71B-15CB-6EDF-A42D-90B5142779FB}"/>
              </a:ext>
            </a:extLst>
          </p:cNvPr>
          <p:cNvSpPr/>
          <p:nvPr/>
        </p:nvSpPr>
        <p:spPr>
          <a:xfrm>
            <a:off x="0" y="-336192"/>
            <a:ext cx="9144000" cy="4452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38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Code</a:t>
            </a:r>
            <a:endParaRPr lang="de-DE" sz="6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>
              <a:lnSpc>
                <a:spcPct val="130000"/>
              </a:lnSpc>
            </a:pPr>
            <a:r>
              <a:rPr lang="de-DE" sz="88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Examples</a:t>
            </a:r>
            <a:endParaRPr lang="de-DE" sz="66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E2BB6F6-9CB3-A19A-93B2-CAC899DE6305}"/>
              </a:ext>
            </a:extLst>
          </p:cNvPr>
          <p:cNvSpPr txBox="1"/>
          <p:nvPr/>
        </p:nvSpPr>
        <p:spPr>
          <a:xfrm>
            <a:off x="7411111" y="0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📖</a:t>
            </a:r>
            <a:endParaRPr lang="de-DE" sz="7200" dirty="0"/>
          </a:p>
        </p:txBody>
      </p:sp>
    </p:spTree>
    <p:extLst>
      <p:ext uri="{BB962C8B-B14F-4D97-AF65-F5344CB8AC3E}">
        <p14:creationId xmlns:p14="http://schemas.microsoft.com/office/powerpoint/2010/main" val="172634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4B37E-3A9B-E352-7979-5EA3AB6F9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E1A4A4A-5D7A-AE23-0141-88C0F8FF2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B37C3D-5492-29D0-AAF1-5D7970527B6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Routes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</a:t>
            </a:r>
            <a:r>
              <a:rPr lang="de-DE" sz="1600" b="0" dirty="0" err="1">
                <a:solidFill>
                  <a:srgbClr val="36544F"/>
                </a:solidFill>
              </a:rPr>
              <a:t>about.lazy.tsx</a:t>
            </a:r>
            <a:r>
              <a:rPr lang="de-DE" sz="1600" b="0" dirty="0">
                <a:solidFill>
                  <a:srgbClr val="36544F"/>
                </a:solidFill>
              </a:rPr>
              <a:t> </a:t>
            </a:r>
            <a:r>
              <a:rPr lang="de-DE" sz="1600" b="0" dirty="0" err="1">
                <a:solidFill>
                  <a:srgbClr val="36544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endParaRPr lang="de-DE" sz="1600" b="0" dirty="0">
              <a:solidFill>
                <a:srgbClr val="36544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__</a:t>
            </a:r>
            <a:r>
              <a:rPr lang="de-DE" sz="1600" b="0" dirty="0" err="1">
                <a:solidFill>
                  <a:srgbClr val="36544F"/>
                </a:solidFill>
              </a:rPr>
              <a:t>root.tsx</a:t>
            </a:r>
            <a:r>
              <a:rPr lang="de-DE" sz="1600" b="0" dirty="0">
                <a:solidFill>
                  <a:srgbClr val="36544F"/>
                </a:solidFill>
              </a:rPr>
              <a:t>: Add Link</a:t>
            </a:r>
          </a:p>
          <a:p>
            <a:pPr>
              <a:lnSpc>
                <a:spcPct val="130000"/>
              </a:lnSpc>
            </a:pPr>
            <a:endParaRPr lang="de-DE" sz="16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Network </a:t>
            </a:r>
            <a:r>
              <a:rPr lang="de-DE" sz="1600" b="0" dirty="0" err="1">
                <a:solidFill>
                  <a:srgbClr val="36544F"/>
                </a:solidFill>
              </a:rPr>
              <a:t>traffic</a:t>
            </a:r>
            <a:endParaRPr lang="de-DE" sz="16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70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6D65F2B-33F1-34E8-7F8F-4B67BD1EC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E170FA5-EE76-05FF-A507-434A7A1FD2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Typesafe</a:t>
            </a:r>
            <a:r>
              <a:rPr lang="de-DE" dirty="0"/>
              <a:t> </a:t>
            </a:r>
            <a:r>
              <a:rPr lang="de-DE" dirty="0" err="1"/>
              <a:t>Routes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>
                <a:solidFill>
                  <a:srgbClr val="36544F"/>
                </a:solidFill>
              </a:rPr>
              <a:t>$</a:t>
            </a:r>
            <a:r>
              <a:rPr lang="de-DE" b="0" dirty="0" err="1">
                <a:solidFill>
                  <a:srgbClr val="36544F"/>
                </a:solidFill>
              </a:rPr>
              <a:t>bookId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b="0" dirty="0" err="1">
                <a:solidFill>
                  <a:srgbClr val="36544F"/>
                </a:solidFill>
              </a:rPr>
              <a:t>index.tsx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>
                <a:solidFill>
                  <a:srgbClr val="36544F"/>
                </a:solidFill>
              </a:rPr>
              <a:t>&lt;Link&gt; in </a:t>
            </a:r>
            <a:r>
              <a:rPr lang="de-DE" b="0" dirty="0" err="1">
                <a:solidFill>
                  <a:srgbClr val="36544F"/>
                </a:solidFill>
              </a:rPr>
              <a:t>BookList.tsx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Show $</a:t>
            </a:r>
            <a:r>
              <a:rPr lang="de-DE" sz="1800" b="0" dirty="0" err="1">
                <a:solidFill>
                  <a:srgbClr val="36544F"/>
                </a:solidFill>
              </a:rPr>
              <a:t>bookId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useParams</a:t>
            </a:r>
            <a:r>
              <a:rPr lang="de-DE" b="0" dirty="0">
                <a:solidFill>
                  <a:srgbClr val="36544F"/>
                </a:solidFill>
              </a:rPr>
              <a:t>    </a:t>
            </a:r>
            <a:r>
              <a:rPr lang="de-DE" b="0" dirty="0" err="1">
                <a:solidFill>
                  <a:srgbClr val="36544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</a:t>
            </a:r>
            <a:endParaRPr lang="de-DE" b="0" dirty="0">
              <a:solidFill>
                <a:srgbClr val="36544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740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6BF106-3FF0-BC4C-4332-30B7AE3A7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EF26FB2-2C66-34B2-88AE-87AAF0053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02909E3-7BC7-2290-F56F-16B84C75E43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suspense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book-query.ts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$</a:t>
            </a:r>
            <a:r>
              <a:rPr lang="de-DE" sz="1800" b="0" dirty="0" err="1">
                <a:solidFill>
                  <a:srgbClr val="36544F"/>
                </a:solidFill>
              </a:rPr>
              <a:t>bookId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290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E2539-5BD5-4939-1124-75975D130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2230750-12CC-E27B-D6EC-9D6579B6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D3356D-DAF6-C37C-D47E-4452FB5DC0B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Pending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book-query.ts</a:t>
            </a:r>
            <a:r>
              <a:rPr lang="de-DE" sz="1800" b="0" dirty="0">
                <a:solidFill>
                  <a:srgbClr val="36544F"/>
                </a:solidFill>
              </a:rPr>
              <a:t> - </a:t>
            </a:r>
            <a:r>
              <a:rPr lang="de-DE" sz="1800" b="0" dirty="0" err="1">
                <a:solidFill>
                  <a:srgbClr val="36544F"/>
                </a:solidFill>
              </a:rPr>
              <a:t>slowdown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$</a:t>
            </a:r>
            <a:r>
              <a:rPr lang="de-DE" sz="1800" b="0" dirty="0" err="1">
                <a:solidFill>
                  <a:srgbClr val="36544F"/>
                </a:solidFill>
              </a:rPr>
              <a:t>bookId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r>
              <a:rPr lang="de-DE" sz="1800" b="0" dirty="0">
                <a:solidFill>
                  <a:srgbClr val="36544F"/>
                </a:solidFill>
              </a:rPr>
              <a:t> - </a:t>
            </a:r>
            <a:r>
              <a:rPr lang="de-DE" sz="1800" b="0" dirty="0" err="1">
                <a:solidFill>
                  <a:srgbClr val="36544F"/>
                </a:solidFill>
              </a:rPr>
              <a:t>pendingComponent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328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E67FD-EB1C-C03A-061B-D0E27A26A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941A0D8-A94A-045C-0FD6-76A86A20B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6F4924-4E2E-4D8C-86F5-7696A82502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Validation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zod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book-types.ts</a:t>
            </a:r>
            <a:r>
              <a:rPr lang="de-DE" sz="1800" b="0" dirty="0">
                <a:solidFill>
                  <a:srgbClr val="36544F"/>
                </a:solidFill>
              </a:rPr>
              <a:t>: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zod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book-query.ts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TBookDetails.parse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19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F92F8-672A-4F61-BC22-40D4CA8BF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426C81B-7BD9-EEFC-FAAE-0A8EE6D1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908E790-8B00-287C-E241-6C84949444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Router: State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params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books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define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search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params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BookmarkButton.ts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consume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search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params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event-</a:t>
            </a:r>
            <a:r>
              <a:rPr lang="de-DE" sz="1800" b="0" dirty="0" err="1">
                <a:solidFill>
                  <a:srgbClr val="36544F"/>
                </a:solidFill>
              </a:rPr>
              <a:t>store.ts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enabledLogEvents</a:t>
            </a:r>
            <a:r>
              <a:rPr lang="de-DE" sz="1800" b="0" dirty="0">
                <a:solidFill>
                  <a:srgbClr val="36544F"/>
                </a:solidFill>
              </a:rPr>
              <a:t> = ["</a:t>
            </a:r>
            <a:r>
              <a:rPr lang="de-DE" sz="1800" b="0" dirty="0" err="1">
                <a:solidFill>
                  <a:srgbClr val="36544F"/>
                </a:solidFill>
              </a:rPr>
              <a:t>Rendered</a:t>
            </a:r>
            <a:r>
              <a:rPr lang="de-DE" sz="1800" b="0" dirty="0">
                <a:solidFill>
                  <a:srgbClr val="36544F"/>
                </a:solidFill>
              </a:rPr>
              <a:t>"]</a:t>
            </a: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712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D640B-CED9-A392-FC41-6415D9D35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EF012FC-5F10-80BC-62FA-046E91E11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9C391D-62B0-93C3-9362-E4FA38B4CDF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cache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40_query_cache/00_material</a:t>
            </a: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BookDetails.tsx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 &lt;</a:t>
            </a:r>
            <a:r>
              <a:rPr lang="de-DE" sz="1800" b="0" dirty="0" err="1">
                <a:solidFill>
                  <a:srgbClr val="36544F"/>
                </a:solidFill>
              </a:rPr>
              <a:t>ReviewLink</a:t>
            </a:r>
            <a:r>
              <a:rPr lang="de-DE" sz="1800" b="0" dirty="0">
                <a:solidFill>
                  <a:srgbClr val="36544F"/>
                </a:solidFill>
              </a:rPr>
              <a:t> /&gt;</a:t>
            </a: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ReviewLink.tsx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implement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reviews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r>
              <a:rPr lang="de-DE" sz="1800" b="0" dirty="0">
                <a:solidFill>
                  <a:srgbClr val="36544F"/>
                </a:solidFill>
              </a:rPr>
              <a:t>: Load </a:t>
            </a:r>
            <a:r>
              <a:rPr lang="de-DE" sz="1800" b="0" dirty="0" err="1">
                <a:solidFill>
                  <a:srgbClr val="36544F"/>
                </a:solidFill>
              </a:rPr>
              <a:t>book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data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when</a:t>
            </a:r>
            <a:r>
              <a:rPr lang="de-DE" sz="1800" b="0" dirty="0">
                <a:solidFill>
                  <a:srgbClr val="36544F"/>
                </a:solidFill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network?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cache</a:t>
            </a:r>
            <a:r>
              <a:rPr lang="de-DE" sz="1800" b="0" dirty="0">
                <a:solidFill>
                  <a:srgbClr val="36544F"/>
                </a:solidFill>
              </a:rPr>
              <a:t>?</a:t>
            </a:r>
          </a:p>
          <a:p>
            <a:pPr lvl="1">
              <a:lnSpc>
                <a:spcPct val="130000"/>
              </a:lnSpc>
            </a:pPr>
            <a:r>
              <a:rPr lang="de-DE" sz="1400" dirty="0" err="1"/>
              <a:t>Navigate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bookId</a:t>
            </a:r>
            <a:r>
              <a:rPr lang="de-DE" sz="1400" dirty="0"/>
              <a:t> -&gt; </a:t>
            </a:r>
            <a:r>
              <a:rPr lang="de-DE" sz="1400" dirty="0" err="1"/>
              <a:t>reviews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dirty="0" err="1"/>
              <a:t>Reload</a:t>
            </a:r>
            <a:r>
              <a:rPr lang="de-DE" sz="1400" dirty="0"/>
              <a:t> </a:t>
            </a:r>
            <a:r>
              <a:rPr lang="de-DE" sz="1400" dirty="0" err="1"/>
              <a:t>reviews</a:t>
            </a: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6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6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9697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1DEF5A-5CFD-C78D-4703-C6604F380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9C5F9B2-1D59-C512-7695-3920D85F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4F65563-8F69-5CF7-088D-EE63F22D46D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Router: Early </a:t>
            </a:r>
            <a:r>
              <a:rPr lang="de-DE" dirty="0" err="1"/>
              <a:t>loading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45_before_load/00_material </a:t>
            </a:r>
            <a:r>
              <a:rPr lang="de-DE" sz="1800" b="0" dirty="0" err="1">
                <a:solidFill>
                  <a:srgbClr val="36544F"/>
                </a:solidFill>
              </a:rPr>
              <a:t>with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u="sng" dirty="0" err="1">
                <a:solidFill>
                  <a:srgbClr val="36544F"/>
                </a:solidFill>
              </a:rPr>
              <a:t>route.tsx</a:t>
            </a:r>
            <a:endParaRPr lang="de-DE" sz="1800" b="0" u="sng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Implement </a:t>
            </a:r>
            <a:r>
              <a:rPr lang="de-DE" sz="1800" b="0" dirty="0" err="1">
                <a:solidFill>
                  <a:srgbClr val="36544F"/>
                </a:solidFill>
              </a:rPr>
              <a:t>route.tsx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when</a:t>
            </a:r>
            <a:r>
              <a:rPr lang="de-DE" sz="1800" b="0" dirty="0">
                <a:solidFill>
                  <a:srgbClr val="36544F"/>
                </a:solidFill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network?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cache</a:t>
            </a:r>
            <a:r>
              <a:rPr lang="de-DE" sz="1800" b="0" dirty="0">
                <a:solidFill>
                  <a:srgbClr val="36544F"/>
                </a:solidFill>
              </a:rPr>
              <a:t>?</a:t>
            </a:r>
          </a:p>
          <a:p>
            <a:pPr lvl="1">
              <a:lnSpc>
                <a:spcPct val="130000"/>
              </a:lnSpc>
            </a:pPr>
            <a:r>
              <a:rPr lang="de-DE" sz="1400" dirty="0" err="1"/>
              <a:t>Navigate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bookId</a:t>
            </a:r>
            <a:r>
              <a:rPr lang="de-DE" sz="1400" dirty="0"/>
              <a:t> -&gt; </a:t>
            </a:r>
            <a:r>
              <a:rPr lang="de-DE" sz="1400" dirty="0" err="1"/>
              <a:t>reviews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dirty="0" err="1"/>
              <a:t>Reload</a:t>
            </a:r>
            <a:r>
              <a:rPr lang="de-DE" sz="1400" dirty="0"/>
              <a:t> </a:t>
            </a:r>
            <a:r>
              <a:rPr lang="de-DE" sz="1400" dirty="0" err="1"/>
              <a:t>reviews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dirty="0"/>
              <a:t>Still slow, </a:t>
            </a:r>
            <a:r>
              <a:rPr lang="de-DE" sz="1400" u="sng" dirty="0"/>
              <a:t>but </a:t>
            </a:r>
            <a:r>
              <a:rPr lang="de-DE" sz="1400" u="sng" dirty="0" err="1"/>
              <a:t>Requests</a:t>
            </a:r>
            <a:r>
              <a:rPr lang="de-DE" sz="1400" u="sng" dirty="0"/>
              <a:t> in parallel</a:t>
            </a:r>
          </a:p>
          <a:p>
            <a:pPr lvl="1">
              <a:lnSpc>
                <a:spcPct val="130000"/>
              </a:lnSpc>
            </a:pPr>
            <a:r>
              <a:rPr lang="de-DE" sz="1400" b="0" dirty="0" err="1">
                <a:solidFill>
                  <a:srgbClr val="36544F"/>
                </a:solidFill>
              </a:rPr>
              <a:t>There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are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other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ways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to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achieve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same</a:t>
            </a: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349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1C04E-4873-E9CA-8FAA-14CE94952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30852C5-F799-BB5D-EF77-1512A7940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0924575-E230-F9AA-1411-BA71898ED5A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Mutations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>
                <a:solidFill>
                  <a:srgbClr val="36544F"/>
                </a:solidFill>
              </a:rPr>
              <a:t>Remove </a:t>
            </a:r>
            <a:r>
              <a:rPr lang="de-DE" sz="1800" b="0" dirty="0" err="1">
                <a:solidFill>
                  <a:srgbClr val="36544F"/>
                </a:solidFill>
              </a:rPr>
              <a:t>slowdown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bookByIdQueryOpts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__</a:t>
            </a:r>
            <a:r>
              <a:rPr lang="de-DE" sz="1800" b="0" dirty="0" err="1">
                <a:solidFill>
                  <a:srgbClr val="36544F"/>
                </a:solidFill>
              </a:rPr>
              <a:t>root.tsx</a:t>
            </a:r>
            <a:r>
              <a:rPr lang="de-DE" sz="1800" b="0" dirty="0">
                <a:solidFill>
                  <a:srgbClr val="36544F"/>
                </a:solidFill>
              </a:rPr>
              <a:t>: </a:t>
            </a:r>
            <a:r>
              <a:rPr lang="de-DE" sz="1800" b="0" dirty="0" err="1">
                <a:solidFill>
                  <a:srgbClr val="36544F"/>
                </a:solidFill>
              </a:rPr>
              <a:t>enable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BookOfTheMonth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BookOfTheMonth</a:t>
            </a:r>
            <a:r>
              <a:rPr lang="de-DE" sz="1800" b="0" dirty="0">
                <a:solidFill>
                  <a:srgbClr val="36544F"/>
                </a:solidFill>
              </a:rPr>
              <a:t>: Load </a:t>
            </a:r>
            <a:r>
              <a:rPr lang="de-DE" sz="1800" b="0" dirty="0" err="1">
                <a:solidFill>
                  <a:srgbClr val="36544F"/>
                </a:solidFill>
              </a:rPr>
              <a:t>book</a:t>
            </a:r>
            <a:endParaRPr lang="de-DE" sz="1800" b="0" dirty="0">
              <a:solidFill>
                <a:srgbClr val="36544F"/>
              </a:solidFill>
            </a:endParaRPr>
          </a:p>
          <a:p>
            <a:pPr lvl="1">
              <a:lnSpc>
                <a:spcPct val="130000"/>
              </a:lnSpc>
            </a:pPr>
            <a:r>
              <a:rPr lang="de-DE" sz="1400" dirty="0"/>
              <a:t> Note: </a:t>
            </a:r>
            <a:r>
              <a:rPr lang="de-DE" sz="1400" dirty="0" err="1"/>
              <a:t>again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queryOpts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Note: </a:t>
            </a:r>
            <a:r>
              <a:rPr lang="de-DE" sz="1400" b="0" dirty="0" err="1">
                <a:solidFill>
                  <a:srgbClr val="36544F"/>
                </a:solidFill>
              </a:rPr>
              <a:t>again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it's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coming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from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cache</a:t>
            </a: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Enable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LikeButton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BookDetails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like-mutation: </a:t>
            </a:r>
            <a:r>
              <a:rPr lang="de-DE" sz="1800" b="0" dirty="0" err="1">
                <a:solidFill>
                  <a:srgbClr val="36544F"/>
                </a:solidFill>
              </a:rPr>
              <a:t>implement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mutation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LikeButton</a:t>
            </a:r>
            <a:r>
              <a:rPr lang="de-DE" sz="1800" b="0" dirty="0">
                <a:solidFill>
                  <a:srgbClr val="36544F"/>
                </a:solidFill>
              </a:rPr>
              <a:t>: </a:t>
            </a:r>
            <a:r>
              <a:rPr lang="de-DE" sz="1800" b="0" dirty="0" err="1">
                <a:solidFill>
                  <a:srgbClr val="36544F"/>
                </a:solidFill>
              </a:rPr>
              <a:t>implement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mutation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904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Developer,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AFFC9-639D-501A-D828-793A5FAB3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8D3E56-F368-0A84-00D5-9E5DD406E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router</a:t>
            </a:r>
            <a:r>
              <a:rPr lang="de-DE" dirty="0"/>
              <a:t> and </a:t>
            </a:r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query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7C0127-2C38-7DFF-8E7D-00A23CAF72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Summary</a:t>
            </a:r>
            <a:r>
              <a:rPr lang="de-DE" sz="14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4000" i="1" u="sng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6000" i="1" dirty="0" err="1">
                <a:latin typeface="Candara" panose="020E0502030303020204" pitchFamily="34" charset="0"/>
              </a:rPr>
              <a:t>Should</a:t>
            </a:r>
            <a:r>
              <a:rPr lang="de-DE" sz="6000" i="1" dirty="0">
                <a:latin typeface="Candara" panose="020E0502030303020204" pitchFamily="34" charset="0"/>
              </a:rPr>
              <a:t> I </a:t>
            </a:r>
            <a:r>
              <a:rPr lang="de-DE" sz="6000" i="1" dirty="0" err="1">
                <a:latin typeface="Candara" panose="020E0502030303020204" pitchFamily="34" charset="0"/>
              </a:rPr>
              <a:t>use</a:t>
            </a:r>
            <a:r>
              <a:rPr lang="de-DE" sz="6000" i="1" dirty="0">
                <a:latin typeface="Candara" panose="020E0502030303020204" pitchFamily="34" charset="0"/>
              </a:rPr>
              <a:t> </a:t>
            </a:r>
            <a:r>
              <a:rPr lang="de-DE" sz="6000" i="1" dirty="0" err="1">
                <a:latin typeface="Candara" panose="020E0502030303020204" pitchFamily="34" charset="0"/>
              </a:rPr>
              <a:t>it</a:t>
            </a:r>
            <a:r>
              <a:rPr lang="de-DE" sz="6000" i="1" dirty="0">
                <a:latin typeface="Candara" panose="020E0502030303020204" pitchFamily="34" charset="0"/>
              </a:rPr>
              <a:t>?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829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27804-3E44-6E66-C243-A413BB980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317CB-6CB7-7A15-2276-149F81A75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6AF915-DEB0-9A2A-CC4D-F8D2720CE0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335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33009-A51A-145D-F246-4FF75FF7A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CD0D34-0207-E037-847B-7F86B1D8E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6DA71B-803D-848E-F803-93A8B388E8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79062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BBCEF-C781-3B4D-9817-8E4C8A0E1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DBBA-8778-CC2C-E954-27CCCD8FC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62C220-20A8-8029-9B5B-D77B489A13E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really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like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almost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cases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Exceptions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: GraphQL,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Redux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628287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C2A3A-1B48-55EB-2799-7DDA8A42A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B8B90-2D1C-377D-8E92-B20208A06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1E205D-128B-028C-AD0C-5BB86D1E006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6573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E4193-75EE-4B60-D905-A859C2D12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6E2C27-003C-3F4B-3A45-624AD5B53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EB0BCD-DC43-5424-DB4A-F28CBE3705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807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5C2B0-511D-C9E2-0E77-F434D877C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47188-600C-2108-AD0D-BE0008A9E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FB3E99-1BB3-578A-12A8-298CE6E351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8683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4DBC2-0782-54A7-8C9A-FD73CAC78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047CB9-9CA9-AFD0-A7C5-8F3AC459B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B4F189-16EF-0C97-CCE5-8C8F74C1F6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6391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5A4FC-98A6-D373-C5B6-15CC53F06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83B942-29F5-4215-2E16-D7C200724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FD38C6-D3BC-3C12-E135-FDC73B1BE9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Not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widely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Router)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9465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23601-8458-E273-805C-9BD6BA394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76B07-DA18-927D-7891-57845DF17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D215C2-D1EE-8B5B-EDBB-7456DF98C0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and Slides: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ijs-tanstack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I will </a:t>
            </a:r>
            <a:r>
              <a:rPr lang="de-DE" b="0" dirty="0" err="1">
                <a:solidFill>
                  <a:srgbClr val="36544F"/>
                </a:solidFill>
              </a:rPr>
              <a:t>commit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my</a:t>
            </a:r>
            <a:r>
              <a:rPr lang="de-DE" b="0" dirty="0">
                <a:solidFill>
                  <a:srgbClr val="36544F"/>
                </a:solidFill>
              </a:rPr>
              <a:t> live </a:t>
            </a:r>
            <a:r>
              <a:rPr lang="de-DE" b="0" dirty="0" err="1">
                <a:solidFill>
                  <a:srgbClr val="36544F"/>
                </a:solidFill>
              </a:rPr>
              <a:t>coding</a:t>
            </a:r>
            <a:r>
              <a:rPr lang="de-DE" b="0" dirty="0">
                <a:solidFill>
                  <a:srgbClr val="36544F"/>
                </a:solidFill>
              </a:rPr>
              <a:t> source code on an own </a:t>
            </a:r>
            <a:r>
              <a:rPr lang="de-DE" b="0" dirty="0" err="1">
                <a:solidFill>
                  <a:srgbClr val="36544F"/>
                </a:solidFill>
              </a:rPr>
              <a:t>branch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later</a:t>
            </a:r>
            <a:endParaRPr lang="de-DE" b="0" dirty="0">
              <a:solidFill>
                <a:srgbClr val="36544F"/>
              </a:solidFill>
            </a:endParaRP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907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AD861-3B4F-1FDE-E514-AB4C39426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D9B3E6-696D-B29F-3F61-168DB583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4742D2-C6F9-33EA-4E5D-E5337FCD773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424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very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much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ijs-tanstack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contact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2FE662D-41AC-BFFE-C2D3-62A7491C8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3" y="2592910"/>
            <a:ext cx="1488696" cy="14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32C6A-8BF3-AF39-EB2E-949CEA406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A7C9D-B963-C8BE-40A7-1D367D73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6032C-23CA-7F83-AFBB-E0D58D340B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159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5DF21-0406-5020-3553-A1126D389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ED36BB-AB5B-442C-60A8-E2566E0C6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A1510E-0A2A-9E47-DA23-4878D8ED71B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Suspense, Caching,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TypeSafety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Error Handling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40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BDB59-FB07-9C98-F8E9-4B5037BC9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8996FF-A02C-0992-AAD8-55A97B0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5F198D-B633-5F1E-7C92-BB9CA8C9F6E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Suspense, Caching,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TypeSafety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Error Handling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628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99F56-B2AD-78A2-73E3-CAB5319A0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C4720-8F86-93FE-6BFD-CDE047B20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ACE92-DED6-A676-014C-35C7360F42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5904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0F471-EA73-801E-367C-462C866D6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DDA9D-125F-061B-EDB4-DC90FBD0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0182D-7E12-241B-AA5D-C4095CE640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Search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global State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454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819</Words>
  <Application>Microsoft Macintosh PowerPoint</Application>
  <PresentationFormat>Bildschirmpräsentation (16:9)</PresentationFormat>
  <Paragraphs>211</Paragraphs>
  <Slides>30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40" baseType="lpstr">
      <vt:lpstr>Arial</vt:lpstr>
      <vt:lpstr>Calibri</vt:lpstr>
      <vt:lpstr>Calibri Light</vt:lpstr>
      <vt:lpstr>Candara</vt:lpstr>
      <vt:lpstr>Courier New</vt:lpstr>
      <vt:lpstr>Montserrat</vt:lpstr>
      <vt:lpstr>Source Code Pro Medium</vt:lpstr>
      <vt:lpstr>Source Sans Pro</vt:lpstr>
      <vt:lpstr>Source Sans Pro SemiBold</vt:lpstr>
      <vt:lpstr>Office-Design</vt:lpstr>
      <vt:lpstr>International JavaScript Conference | Munich, November 12 2024 | @nilshartmann</vt:lpstr>
      <vt:lpstr>https://nilshartmann.net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http://localhost:24080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tanstack router and tanstack query</vt:lpstr>
      <vt:lpstr>summary</vt:lpstr>
      <vt:lpstr>summary</vt:lpstr>
      <vt:lpstr>summary</vt:lpstr>
      <vt:lpstr>summary</vt:lpstr>
      <vt:lpstr>summary</vt:lpstr>
      <vt:lpstr>summary</vt:lpstr>
      <vt:lpstr>summary</vt:lpstr>
      <vt:lpstr>summary</vt:lpstr>
      <vt:lpstr>Demo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1388</cp:revision>
  <cp:lastPrinted>2019-09-04T14:49:47Z</cp:lastPrinted>
  <dcterms:created xsi:type="dcterms:W3CDTF">2016-03-28T15:59:53Z</dcterms:created>
  <dcterms:modified xsi:type="dcterms:W3CDTF">2024-11-12T08:14:30Z</dcterms:modified>
</cp:coreProperties>
</file>

<file path=docProps/thumbnail.jpeg>
</file>